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69" r:id="rId6"/>
    <p:sldId id="270" r:id="rId7"/>
    <p:sldId id="265" r:id="rId8"/>
    <p:sldId id="271" r:id="rId9"/>
    <p:sldId id="272" r:id="rId10"/>
    <p:sldId id="27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30114-926C-48B1-BB09-A2E2A65DC339}" v="21" dt="2020-04-30T12:49:18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89C30114-926C-48B1-BB09-A2E2A65DC339}"/>
    <pc:docChg chg="modSld">
      <pc:chgData name="Wood, Lucy" userId="fc26114c-1456-4dbd-af7e-8d6f300a5a38" providerId="ADAL" clId="{89C30114-926C-48B1-BB09-A2E2A65DC339}" dt="2020-04-30T12:49:18.419" v="0"/>
      <pc:docMkLst>
        <pc:docMk/>
      </pc:docMkLst>
      <pc:sldChg chg="modSp">
        <pc:chgData name="Wood, Lucy" userId="fc26114c-1456-4dbd-af7e-8d6f300a5a38" providerId="ADAL" clId="{89C30114-926C-48B1-BB09-A2E2A65DC339}" dt="2020-04-30T12:49:18.419" v="0"/>
        <pc:sldMkLst>
          <pc:docMk/>
          <pc:sldMk cId="3465454826" sldId="265"/>
        </pc:sldMkLst>
        <pc:spChg chg="mod">
          <ac:chgData name="Wood, Lucy" userId="fc26114c-1456-4dbd-af7e-8d6f300a5a38" providerId="ADAL" clId="{89C30114-926C-48B1-BB09-A2E2A65DC339}" dt="2020-04-30T12:49:18.419" v="0"/>
          <ac:spMkLst>
            <pc:docMk/>
            <pc:sldMk cId="3465454826" sldId="265"/>
            <ac:spMk id="7" creationId="{185DACEB-595C-438F-A77A-E53F98A2A227}"/>
          </ac:spMkLst>
        </pc:spChg>
      </pc:sldChg>
    </pc:docChg>
  </pc:docChgLst>
  <pc:docChgLst>
    <pc:chgData name="Wood, Lucy" userId="fc26114c-1456-4dbd-af7e-8d6f300a5a38" providerId="ADAL" clId="{16BF31B5-DC6D-4C6F-B902-EEF6A7B30449}"/>
    <pc:docChg chg="custSel addSld modSld">
      <pc:chgData name="Wood, Lucy" userId="fc26114c-1456-4dbd-af7e-8d6f300a5a38" providerId="ADAL" clId="{16BF31B5-DC6D-4C6F-B902-EEF6A7B30449}" dt="2020-04-28T15:15:03.149" v="1002" actId="113"/>
      <pc:docMkLst>
        <pc:docMk/>
      </pc:docMkLst>
      <pc:sldChg chg="delSp modSp add">
        <pc:chgData name="Wood, Lucy" userId="fc26114c-1456-4dbd-af7e-8d6f300a5a38" providerId="ADAL" clId="{16BF31B5-DC6D-4C6F-B902-EEF6A7B30449}" dt="2020-04-28T15:14:27.392" v="1000" actId="113"/>
        <pc:sldMkLst>
          <pc:docMk/>
          <pc:sldMk cId="3753615483" sldId="257"/>
        </pc:sldMkLst>
        <pc:spChg chg="mod">
          <ac:chgData name="Wood, Lucy" userId="fc26114c-1456-4dbd-af7e-8d6f300a5a38" providerId="ADAL" clId="{16BF31B5-DC6D-4C6F-B902-EEF6A7B30449}" dt="2020-04-28T15:14:27.392" v="1000" actId="113"/>
          <ac:spMkLst>
            <pc:docMk/>
            <pc:sldMk cId="3753615483" sldId="257"/>
            <ac:spMk id="3" creationId="{E6841FB7-C98C-4289-87E2-73C60BF39528}"/>
          </ac:spMkLst>
        </pc:spChg>
        <pc:spChg chg="mod">
          <ac:chgData name="Wood, Lucy" userId="fc26114c-1456-4dbd-af7e-8d6f300a5a38" providerId="ADAL" clId="{16BF31B5-DC6D-4C6F-B902-EEF6A7B30449}" dt="2020-04-28T15:09:00.238" v="944" actId="255"/>
          <ac:spMkLst>
            <pc:docMk/>
            <pc:sldMk cId="3753615483" sldId="257"/>
            <ac:spMk id="7" creationId="{185DACEB-595C-438F-A77A-E53F98A2A227}"/>
          </ac:spMkLst>
        </pc:spChg>
        <pc:picChg chg="del">
          <ac:chgData name="Wood, Lucy" userId="fc26114c-1456-4dbd-af7e-8d6f300a5a38" providerId="ADAL" clId="{16BF31B5-DC6D-4C6F-B902-EEF6A7B30449}" dt="2020-04-28T14:52:07.111" v="82" actId="478"/>
          <ac:picMkLst>
            <pc:docMk/>
            <pc:sldMk cId="3753615483" sldId="257"/>
            <ac:picMk id="14" creationId="{D2F26988-8158-475C-894D-C3AB91357DB0}"/>
          </ac:picMkLst>
        </pc:picChg>
      </pc:sldChg>
      <pc:sldChg chg="modSp">
        <pc:chgData name="Wood, Lucy" userId="fc26114c-1456-4dbd-af7e-8d6f300a5a38" providerId="ADAL" clId="{16BF31B5-DC6D-4C6F-B902-EEF6A7B30449}" dt="2020-04-28T15:15:03.149" v="1002" actId="113"/>
        <pc:sldMkLst>
          <pc:docMk/>
          <pc:sldMk cId="2849211554" sldId="270"/>
        </pc:sldMkLst>
        <pc:graphicFrameChg chg="mod modGraphic">
          <ac:chgData name="Wood, Lucy" userId="fc26114c-1456-4dbd-af7e-8d6f300a5a38" providerId="ADAL" clId="{16BF31B5-DC6D-4C6F-B902-EEF6A7B30449}" dt="2020-04-28T15:15:03.149" v="1002" actId="113"/>
          <ac:graphicFrameMkLst>
            <pc:docMk/>
            <pc:sldMk cId="2849211554" sldId="270"/>
            <ac:graphicFrameMk id="2" creationId="{2D48CE82-8A2F-4131-8545-DF48CC325C60}"/>
          </ac:graphicFrameMkLst>
        </pc:graphicFrameChg>
      </pc:sldChg>
      <pc:sldChg chg="modSp">
        <pc:chgData name="Wood, Lucy" userId="fc26114c-1456-4dbd-af7e-8d6f300a5a38" providerId="ADAL" clId="{16BF31B5-DC6D-4C6F-B902-EEF6A7B30449}" dt="2020-04-28T15:11:25.612" v="998" actId="20577"/>
        <pc:sldMkLst>
          <pc:docMk/>
          <pc:sldMk cId="2817750491" sldId="271"/>
        </pc:sldMkLst>
        <pc:spChg chg="mod">
          <ac:chgData name="Wood, Lucy" userId="fc26114c-1456-4dbd-af7e-8d6f300a5a38" providerId="ADAL" clId="{16BF31B5-DC6D-4C6F-B902-EEF6A7B30449}" dt="2020-04-28T15:11:25.612" v="998" actId="20577"/>
          <ac:spMkLst>
            <pc:docMk/>
            <pc:sldMk cId="2817750491" sldId="271"/>
            <ac:spMk id="9" creationId="{44E22C57-FD54-40A0-AEBD-999E75A7D497}"/>
          </ac:spMkLst>
        </pc:spChg>
      </pc:sldChg>
      <pc:sldChg chg="modSp">
        <pc:chgData name="Wood, Lucy" userId="fc26114c-1456-4dbd-af7e-8d6f300a5a38" providerId="ADAL" clId="{16BF31B5-DC6D-4C6F-B902-EEF6A7B30449}" dt="2020-04-28T15:11:12.223" v="994" actId="20577"/>
        <pc:sldMkLst>
          <pc:docMk/>
          <pc:sldMk cId="2914881277" sldId="272"/>
        </pc:sldMkLst>
        <pc:spChg chg="mod">
          <ac:chgData name="Wood, Lucy" userId="fc26114c-1456-4dbd-af7e-8d6f300a5a38" providerId="ADAL" clId="{16BF31B5-DC6D-4C6F-B902-EEF6A7B30449}" dt="2020-04-28T15:11:12.223" v="994" actId="20577"/>
          <ac:spMkLst>
            <pc:docMk/>
            <pc:sldMk cId="2914881277" sldId="272"/>
            <ac:spMk id="9" creationId="{44E22C57-FD54-40A0-AEBD-999E75A7D497}"/>
          </ac:spMkLst>
        </pc:spChg>
      </pc:sldChg>
      <pc:sldChg chg="delSp modSp add">
        <pc:chgData name="Wood, Lucy" userId="fc26114c-1456-4dbd-af7e-8d6f300a5a38" providerId="ADAL" clId="{16BF31B5-DC6D-4C6F-B902-EEF6A7B30449}" dt="2020-04-28T15:14:16.104" v="999" actId="113"/>
        <pc:sldMkLst>
          <pc:docMk/>
          <pc:sldMk cId="3974893166" sldId="273"/>
        </pc:sldMkLst>
        <pc:spChg chg="mod">
          <ac:chgData name="Wood, Lucy" userId="fc26114c-1456-4dbd-af7e-8d6f300a5a38" providerId="ADAL" clId="{16BF31B5-DC6D-4C6F-B902-EEF6A7B30449}" dt="2020-04-28T15:14:16.104" v="999" actId="113"/>
          <ac:spMkLst>
            <pc:docMk/>
            <pc:sldMk cId="3974893166" sldId="273"/>
            <ac:spMk id="3" creationId="{E6841FB7-C98C-4289-87E2-73C60BF39528}"/>
          </ac:spMkLst>
        </pc:spChg>
        <pc:spChg chg="mod">
          <ac:chgData name="Wood, Lucy" userId="fc26114c-1456-4dbd-af7e-8d6f300a5a38" providerId="ADAL" clId="{16BF31B5-DC6D-4C6F-B902-EEF6A7B30449}" dt="2020-04-28T15:10:27.344" v="990" actId="20577"/>
          <ac:spMkLst>
            <pc:docMk/>
            <pc:sldMk cId="3974893166" sldId="273"/>
            <ac:spMk id="7" creationId="{185DACEB-595C-438F-A77A-E53F98A2A227}"/>
          </ac:spMkLst>
        </pc:spChg>
        <pc:picChg chg="del">
          <ac:chgData name="Wood, Lucy" userId="fc26114c-1456-4dbd-af7e-8d6f300a5a38" providerId="ADAL" clId="{16BF31B5-DC6D-4C6F-B902-EEF6A7B30449}" dt="2020-04-28T15:01:31.129" v="618" actId="478"/>
          <ac:picMkLst>
            <pc:docMk/>
            <pc:sldMk cId="3974893166" sldId="273"/>
            <ac:picMk id="14" creationId="{D2F26988-8158-475C-894D-C3AB91357D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A50D-1011-4FFB-B436-8305F0411CC4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C9990-B50C-4317-B23B-4F0133BDF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3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41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23A4-2405-4860-B8D3-F8438F915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26261-A1C0-40D4-A403-035495E79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EE223-054F-4EFE-AFD0-661C5E72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CDB4-E520-466C-B782-70CF3C8E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BFC3F-56B2-4733-B17E-1C673F32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9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C940-B8C8-4793-8B89-711CCFC9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8AE34-AEC8-4542-8D9E-CEAC88A60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B3DF-27A6-4D38-98CD-55E3A2F5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08895-00FB-4BCE-A1E9-B3981CA6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BA0CB-0935-43EB-8B7B-FE40C845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B7098-8400-4CE6-8AB7-815D36B41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0EF87-9913-4C54-B7B8-D6D795EA0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6BFC-A581-4217-83CD-11BDAF0E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4E89A-45E9-425D-A605-E93589BA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E61E-7D04-4653-985D-968FC2D8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FB2A-0E78-482D-8AD9-3B1FED01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32793-B1BE-4DF8-87F9-C7D9AB7A5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5F6A-4F44-4BFE-AEFC-719C582B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C24D-ECA0-4187-BBA0-6216C8F4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EF03-54FB-4CF8-B1B3-6F454E7B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90BD-D0F3-4AA8-8039-6F90E245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811A8-ACF0-407D-B427-0C45BBF0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C5F5D-0E79-4758-809C-8FEE6714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637F-AFD4-4608-9CAC-0941BFEB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87DB-A948-4EEA-9E97-27F2AA3E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3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DC87-EDB5-49EE-8875-BE52EFEE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DBEB-64DC-4488-9294-FCF042E7E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7C363-086B-4E26-96DC-D7DDDCF11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2EB8F-1B98-43EB-B1FA-EAC7A68C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5E62F-80B2-4B9D-BBC4-0563AD14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6571-6748-40A4-A08E-8EE73969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0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0FB3-181A-4C3E-88C4-6C494DA7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78D1-56DD-4552-A12A-4167127F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AF394-6347-41D4-946E-0CDF4F47F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2825B-EBB5-4630-8568-A5C843B9A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4D33E-8DED-4431-8DB4-A7E7176D0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770CF-84B6-4842-A26F-5DD0EA5D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368CF-C214-45A4-881D-B0D01EA5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BEB6E-7981-4002-AE6A-272E8A40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18B9-510D-4B46-BC01-55717CD5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EDD36-14AA-451A-866F-F68FA3F4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8C81A-3A6F-4387-BA98-3CD3FAFA7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DC4C0-4FF3-4FAC-B6D5-2A19CDBD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F3436-433D-43D6-8C1A-2327E05C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CF6FF-A300-4727-8010-69B0BD54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BCF8B-B9B9-4E8F-8B36-122244FD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AA2C-F15C-4DF6-BAA2-FB448D81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4B2F8-1B6C-4DA6-B966-DC52927A4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7F05D-B4E0-4FD1-BFF4-62804AAF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1A427-F0A3-4622-9A37-B544F6AA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38E40-86D6-4E28-A237-F2A1352F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C5981-9196-4924-AE12-F4D19F43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5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A1085-F064-42B2-9D82-18CE6B0F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9685E-2628-4396-834A-08731B89D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ECFB6-18C1-4C2B-A6BE-83C042FBB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067E-9E98-4215-8256-BAB38306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41287-05F1-44D5-8A64-890BFCE5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04F18-AD53-4C1F-98F5-6E40D484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8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00E79-7C6B-4977-93CC-D1E49682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AB1E5-9F76-4256-8A5E-F02F5790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AA83-572D-4327-904F-A0E31D937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35DDE-2148-4F90-B302-9213EDE278F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3356-27F5-46BC-8B48-9D021AFB4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9D4EC-9FA5-4FD7-968B-10F72903F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85B8-5DCD-4CF8-A92E-61E968ACC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lanassessment.com/living-things-y5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fy.wellcome.ac.uk/en/activities/whats-going-on/shooting-sprouts/classroom?view-type=public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s://www.bbc.co.uk/bitesize/clips/zvypyrd" TargetMode="External"/><Relationship Id="rId4" Type="http://schemas.openxmlformats.org/officeDocument/2006/relationships/hyperlink" Target="https://www.bbc.co.uk/bitesize/topics/zgssgk7/articles/zyv3jt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bbc.co.uk/programmes/p00lx94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bitesize/clips/zfx76sg" TargetMode="External"/><Relationship Id="rId5" Type="http://schemas.openxmlformats.org/officeDocument/2006/relationships/hyperlink" Target="https://www.bbc.co.uk/bitesize/clips/zmrb4wx" TargetMode="External"/><Relationship Id="rId4" Type="http://schemas.openxmlformats.org/officeDocument/2006/relationships/hyperlink" Target="https://www.bbc.co.uk/programmes/p006997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bbc.co.uk/programmes/p00lxwk5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programmes/p00lxw4t" TargetMode="External"/><Relationship Id="rId5" Type="http://schemas.openxmlformats.org/officeDocument/2006/relationships/hyperlink" Target="https://www.bbc.co.uk/programmes/p00lxv9z" TargetMode="External"/><Relationship Id="rId4" Type="http://schemas.openxmlformats.org/officeDocument/2006/relationships/hyperlink" Target="https://www.bbc.co.uk/bitesize/clips/zs9c87h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kfindout.com/uk/animals-and-nature/insects/butterfly-life-cycle/" TargetMode="External"/><Relationship Id="rId3" Type="http://schemas.openxmlformats.org/officeDocument/2006/relationships/hyperlink" Target="https://www.bbc.co.uk/bitesize/clips/zp62tfr" TargetMode="External"/><Relationship Id="rId7" Type="http://schemas.openxmlformats.org/officeDocument/2006/relationships/hyperlink" Target="https://www.dkfindout.com/uk/animals-and-nature/amphibians/life-cycle-fro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teach/class-clips-video/science-ks2--ks3-the-life-cycles-of-different-organisms/zvh8qp3" TargetMode="External"/><Relationship Id="rId5" Type="http://schemas.openxmlformats.org/officeDocument/2006/relationships/hyperlink" Target="https://www.bbc.co.uk/bitesize/topics/zgssgk7/articles/z9xb39q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bbc.co.uk/bitesize/clips/zdfpyrd" TargetMode="Externa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pmqxn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www.dkfindout.com/uk/animals-and-nature/mammals/mammals-and-their-you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Year 5: 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Topic overview for teachers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9-10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481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sz="2400" dirty="0">
                  <a:solidFill>
                    <a:schemeClr val="bg1"/>
                  </a:solidFill>
                </a:rPr>
                <a:t>This topic overview is based on the PLAN knowledge matrix (for England). Please use link:</a:t>
              </a:r>
            </a:p>
            <a:p>
              <a:r>
                <a:rPr lang="en-GB" sz="2400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https://www.planassessment.com/living-things-y5</a:t>
              </a:r>
              <a:endParaRPr lang="en-GB" sz="2400" dirty="0">
                <a:solidFill>
                  <a:schemeClr val="bg1"/>
                </a:solidFill>
              </a:endParaRPr>
            </a:p>
            <a:p>
              <a:r>
                <a:rPr lang="en-GB" sz="2400" dirty="0">
                  <a:solidFill>
                    <a:schemeClr val="bg1"/>
                  </a:solidFill>
                </a:rPr>
                <a:t>The matrix includes: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bg1"/>
                  </a:solidFill>
                </a:rPr>
                <a:t>National Curriculum learning objectives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bg1"/>
                  </a:solidFill>
                </a:rPr>
                <a:t>Key learning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bg1"/>
                  </a:solidFill>
                </a:rPr>
                <a:t>Key vocabulary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bg1"/>
                  </a:solidFill>
                </a:rPr>
                <a:t>Common misconceptions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400" dirty="0">
                  <a:solidFill>
                    <a:schemeClr val="bg1"/>
                  </a:solidFill>
                </a:rPr>
                <a:t>Possible activities &amp; evidence</a:t>
              </a:r>
            </a:p>
            <a:p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 Year 5 – Living things and their habitats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2</a:t>
            </a:fld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48CE82-8A2F-4131-8545-DF48CC325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16863"/>
              </p:ext>
            </p:extLst>
          </p:nvPr>
        </p:nvGraphicFramePr>
        <p:xfrm>
          <a:off x="813319" y="866278"/>
          <a:ext cx="10367094" cy="558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591">
                  <a:extLst>
                    <a:ext uri="{9D8B030D-6E8A-4147-A177-3AD203B41FA5}">
                      <a16:colId xmlns:a16="http://schemas.microsoft.com/office/drawing/2014/main" val="3134297768"/>
                    </a:ext>
                  </a:extLst>
                </a:gridCol>
                <a:gridCol w="7620627">
                  <a:extLst>
                    <a:ext uri="{9D8B030D-6E8A-4147-A177-3AD203B41FA5}">
                      <a16:colId xmlns:a16="http://schemas.microsoft.com/office/drawing/2014/main" val="1702010485"/>
                    </a:ext>
                  </a:extLst>
                </a:gridCol>
                <a:gridCol w="688876">
                  <a:extLst>
                    <a:ext uri="{9D8B030D-6E8A-4147-A177-3AD203B41FA5}">
                      <a16:colId xmlns:a16="http://schemas.microsoft.com/office/drawing/2014/main" val="905426534"/>
                    </a:ext>
                  </a:extLst>
                </a:gridCol>
              </a:tblGrid>
              <a:tr h="361580"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Key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029"/>
                  </a:ext>
                </a:extLst>
              </a:tr>
              <a:tr h="177955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An introduction to asexual and sexual reproduction in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Plants reproduce both </a:t>
                      </a:r>
                      <a:r>
                        <a:rPr lang="en-GB" sz="1800" b="1" dirty="0"/>
                        <a:t>asexually</a:t>
                      </a:r>
                      <a:r>
                        <a:rPr lang="en-GB" sz="1800" dirty="0"/>
                        <a:t> and </a:t>
                      </a:r>
                      <a:r>
                        <a:rPr lang="en-GB" sz="1800" b="1" dirty="0"/>
                        <a:t>sexually</a:t>
                      </a:r>
                      <a:r>
                        <a:rPr lang="en-GB" sz="1800" dirty="0"/>
                        <a:t>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Bulbs, tubers, runners </a:t>
                      </a:r>
                      <a:r>
                        <a:rPr lang="en-GB" sz="1800" dirty="0"/>
                        <a:t>and </a:t>
                      </a:r>
                      <a:r>
                        <a:rPr lang="en-GB" sz="1800" b="1" dirty="0"/>
                        <a:t>plantlets</a:t>
                      </a:r>
                      <a:r>
                        <a:rPr lang="en-GB" sz="1800" dirty="0"/>
                        <a:t> are examples of </a:t>
                      </a:r>
                      <a:r>
                        <a:rPr lang="en-GB" sz="1800" b="1" dirty="0"/>
                        <a:t>asexual plant reproduction</a:t>
                      </a:r>
                      <a:r>
                        <a:rPr lang="en-GB" sz="1800" dirty="0"/>
                        <a:t> which involves only one parent.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Seeds</a:t>
                      </a:r>
                      <a:r>
                        <a:rPr lang="en-GB" sz="1800" dirty="0"/>
                        <a:t> are formed as part of </a:t>
                      </a:r>
                      <a:r>
                        <a:rPr lang="en-GB" sz="1800" b="1" dirty="0"/>
                        <a:t>sexual plant reproduction </a:t>
                      </a:r>
                      <a:r>
                        <a:rPr lang="en-GB" sz="1800" dirty="0"/>
                        <a:t>and are often held in </a:t>
                      </a:r>
                      <a:r>
                        <a:rPr lang="en-GB" sz="1800" b="1" dirty="0"/>
                        <a:t>fruits</a:t>
                      </a:r>
                      <a:r>
                        <a:rPr lang="en-GB" sz="1800" dirty="0"/>
                        <a:t>.</a:t>
                      </a:r>
                      <a:endParaRPr lang="en-GB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18273"/>
                  </a:ext>
                </a:extLst>
              </a:tr>
              <a:tr h="1865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0" dirty="0">
                          <a:solidFill>
                            <a:schemeClr val="tx1"/>
                          </a:solidFill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Pollination in flowering plants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Sexual plant reproduction </a:t>
                      </a:r>
                      <a:r>
                        <a:rPr lang="en-GB" sz="1800" dirty="0"/>
                        <a:t>occurs through </a:t>
                      </a:r>
                      <a:r>
                        <a:rPr lang="en-GB" sz="1800" b="1" dirty="0"/>
                        <a:t>pollination</a:t>
                      </a:r>
                      <a:r>
                        <a:rPr lang="en-GB" sz="1800" dirty="0"/>
                        <a:t>, usually involving wind or insects.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There are male and female parts of a flower. The </a:t>
                      </a:r>
                      <a:r>
                        <a:rPr lang="en-GB" sz="1800" b="1" dirty="0"/>
                        <a:t>pollen</a:t>
                      </a:r>
                      <a:r>
                        <a:rPr lang="en-GB" sz="1800" dirty="0"/>
                        <a:t> is transferred from the male</a:t>
                      </a:r>
                      <a:r>
                        <a:rPr lang="en-GB" sz="1800" b="1" dirty="0"/>
                        <a:t> stamen </a:t>
                      </a:r>
                      <a:r>
                        <a:rPr lang="en-GB" sz="1800" dirty="0"/>
                        <a:t>to the female</a:t>
                      </a:r>
                      <a:r>
                        <a:rPr lang="en-GB" sz="1800" b="1" dirty="0"/>
                        <a:t> stigma </a:t>
                      </a:r>
                      <a:r>
                        <a:rPr lang="en-GB" sz="1800" dirty="0"/>
                        <a:t>during pollination. 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63283"/>
                  </a:ext>
                </a:extLst>
              </a:tr>
              <a:tr h="157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Seed dispersal in plants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/>
                        <a:t>Seeds</a:t>
                      </a:r>
                      <a:r>
                        <a:rPr lang="en-GB" sz="1800" dirty="0"/>
                        <a:t> are formed as part of </a:t>
                      </a:r>
                      <a:r>
                        <a:rPr lang="en-GB" sz="1800" b="1" dirty="0"/>
                        <a:t>sexual plant reproduction</a:t>
                      </a:r>
                      <a:r>
                        <a:rPr lang="en-GB" sz="1800" dirty="0"/>
                        <a:t>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Seeds need to be scattered so they can germinate away from the parent plant. This is called </a:t>
                      </a:r>
                      <a:r>
                        <a:rPr lang="en-GB" sz="1800" b="1" dirty="0"/>
                        <a:t>seed dispersal</a:t>
                      </a:r>
                      <a:r>
                        <a:rPr lang="en-GB" sz="1800" dirty="0"/>
                        <a:t>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376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 Year 5 – Living things and their habitats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48CE82-8A2F-4131-8545-DF48CC325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71734"/>
              </p:ext>
            </p:extLst>
          </p:nvPr>
        </p:nvGraphicFramePr>
        <p:xfrm>
          <a:off x="813319" y="866278"/>
          <a:ext cx="10367094" cy="426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591">
                  <a:extLst>
                    <a:ext uri="{9D8B030D-6E8A-4147-A177-3AD203B41FA5}">
                      <a16:colId xmlns:a16="http://schemas.microsoft.com/office/drawing/2014/main" val="3134297768"/>
                    </a:ext>
                  </a:extLst>
                </a:gridCol>
                <a:gridCol w="7620627">
                  <a:extLst>
                    <a:ext uri="{9D8B030D-6E8A-4147-A177-3AD203B41FA5}">
                      <a16:colId xmlns:a16="http://schemas.microsoft.com/office/drawing/2014/main" val="1702010485"/>
                    </a:ext>
                  </a:extLst>
                </a:gridCol>
                <a:gridCol w="688876">
                  <a:extLst>
                    <a:ext uri="{9D8B030D-6E8A-4147-A177-3AD203B41FA5}">
                      <a16:colId xmlns:a16="http://schemas.microsoft.com/office/drawing/2014/main" val="905426534"/>
                    </a:ext>
                  </a:extLst>
                </a:gridCol>
              </a:tblGrid>
              <a:tr h="342679"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Key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91029"/>
                  </a:ext>
                </a:extLst>
              </a:tr>
              <a:tr h="1884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Comparing the life cycles of a range of animals</a:t>
                      </a:r>
                    </a:p>
                    <a:p>
                      <a:endParaRPr lang="en-GB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As part of their </a:t>
                      </a:r>
                      <a:r>
                        <a:rPr lang="en-GB" sz="1800" b="1" dirty="0"/>
                        <a:t>life cycle</a:t>
                      </a:r>
                      <a:r>
                        <a:rPr lang="en-GB" sz="1800" dirty="0"/>
                        <a:t>, plants and animals reproduce.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Most animals </a:t>
                      </a:r>
                      <a:r>
                        <a:rPr lang="en-GB" sz="1800" b="1" dirty="0"/>
                        <a:t>reproduce</a:t>
                      </a:r>
                      <a:r>
                        <a:rPr lang="en-GB" sz="1800" dirty="0"/>
                        <a:t> sexually. This involves two parents where the </a:t>
                      </a:r>
                      <a:r>
                        <a:rPr lang="en-GB" sz="1800" b="1" dirty="0"/>
                        <a:t>sperm</a:t>
                      </a:r>
                      <a:r>
                        <a:rPr lang="en-GB" sz="1800" dirty="0"/>
                        <a:t> from the male </a:t>
                      </a:r>
                      <a:r>
                        <a:rPr lang="en-GB" sz="1800" b="1" dirty="0"/>
                        <a:t>fertilises</a:t>
                      </a:r>
                      <a:r>
                        <a:rPr lang="en-GB" sz="1800" dirty="0"/>
                        <a:t> the female </a:t>
                      </a:r>
                      <a:r>
                        <a:rPr lang="en-GB" sz="1800" b="1" dirty="0"/>
                        <a:t>egg</a:t>
                      </a:r>
                      <a:r>
                        <a:rPr lang="en-GB" sz="1800" dirty="0"/>
                        <a:t>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Some young undergo a further change before becoming adults (e.g. caterpillars to butterflies). This is called a </a:t>
                      </a:r>
                      <a:r>
                        <a:rPr lang="en-GB" sz="1800" b="1" dirty="0"/>
                        <a:t>metamorphosis</a:t>
                      </a:r>
                      <a:r>
                        <a:rPr lang="en-GB" sz="1800" dirty="0"/>
                        <a:t>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18273"/>
                  </a:ext>
                </a:extLst>
              </a:tr>
              <a:tr h="1956106">
                <a:tc>
                  <a:txBody>
                    <a:bodyPr/>
                    <a:lstStyle/>
                    <a:p>
                      <a:r>
                        <a:rPr lang="en-GB" sz="1800" b="1" i="0" dirty="0">
                          <a:solidFill>
                            <a:schemeClr val="tx1"/>
                          </a:solidFill>
                        </a:rPr>
                        <a:t>Comparing the gestation period of different mammals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Most animals </a:t>
                      </a:r>
                      <a:r>
                        <a:rPr lang="en-GB" sz="1800" b="1" dirty="0"/>
                        <a:t>reproduce</a:t>
                      </a:r>
                      <a:r>
                        <a:rPr lang="en-GB" sz="1800" dirty="0"/>
                        <a:t> sexually. This involves two parents where the </a:t>
                      </a:r>
                      <a:r>
                        <a:rPr lang="en-GB" sz="1800" b="1" dirty="0"/>
                        <a:t>sperm</a:t>
                      </a:r>
                      <a:r>
                        <a:rPr lang="en-GB" sz="1800" dirty="0"/>
                        <a:t> from the male </a:t>
                      </a:r>
                      <a:r>
                        <a:rPr lang="en-GB" sz="1800" b="1" dirty="0"/>
                        <a:t>fertilises</a:t>
                      </a:r>
                      <a:r>
                        <a:rPr lang="en-GB" sz="1800" dirty="0"/>
                        <a:t> the female </a:t>
                      </a:r>
                      <a:r>
                        <a:rPr lang="en-GB" sz="1800" b="1" dirty="0"/>
                        <a:t>egg</a:t>
                      </a:r>
                      <a:r>
                        <a:rPr lang="en-GB" sz="1800" dirty="0"/>
                        <a:t>. They produce offspring which grow into adults.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Humans and most other </a:t>
                      </a:r>
                      <a:r>
                        <a:rPr lang="en-GB" sz="1800" b="1" dirty="0"/>
                        <a:t>mammals</a:t>
                      </a:r>
                      <a:r>
                        <a:rPr lang="en-GB" sz="1800" dirty="0"/>
                        <a:t> give birth to live young.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The time between egg fertilisation and giving birth is called the </a:t>
                      </a:r>
                      <a:r>
                        <a:rPr lang="en-GB" sz="1800" b="1" dirty="0"/>
                        <a:t>gestation period</a:t>
                      </a:r>
                      <a:r>
                        <a:rPr lang="en-GB" sz="18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6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1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507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Plants reproduce both </a:t>
            </a:r>
            <a:r>
              <a:rPr lang="en-GB" sz="1800" b="1" dirty="0"/>
              <a:t>asexually</a:t>
            </a:r>
            <a:r>
              <a:rPr lang="en-GB" sz="1800" dirty="0"/>
              <a:t> and </a:t>
            </a:r>
            <a:r>
              <a:rPr lang="en-GB" sz="1800" b="1" dirty="0"/>
              <a:t>sexually</a:t>
            </a:r>
            <a:r>
              <a:rPr lang="en-GB" sz="1800" dirty="0"/>
              <a:t>. 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Bulbs, tubers, runners </a:t>
            </a:r>
            <a:r>
              <a:rPr lang="en-GB" sz="1800" dirty="0"/>
              <a:t>and </a:t>
            </a:r>
            <a:r>
              <a:rPr lang="en-GB" sz="1800" b="1" dirty="0"/>
              <a:t>plantlets</a:t>
            </a:r>
            <a:r>
              <a:rPr lang="en-GB" sz="1800" dirty="0"/>
              <a:t> are examples of </a:t>
            </a:r>
            <a:r>
              <a:rPr lang="en-GB" sz="1800" b="1" dirty="0"/>
              <a:t>asexual plant reproduction</a:t>
            </a:r>
            <a:r>
              <a:rPr lang="en-GB" sz="1800" dirty="0"/>
              <a:t> which involves only one parent.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Seeds</a:t>
            </a:r>
            <a:r>
              <a:rPr lang="en-GB" sz="1800" dirty="0"/>
              <a:t> are formed as part of </a:t>
            </a:r>
            <a:r>
              <a:rPr lang="en-GB" sz="1800" b="1" dirty="0"/>
              <a:t>sexual plant reproduction </a:t>
            </a:r>
            <a:r>
              <a:rPr lang="en-GB" sz="1800" dirty="0"/>
              <a:t>and are often held in </a:t>
            </a:r>
            <a:r>
              <a:rPr lang="en-GB" sz="1800" b="1" dirty="0"/>
              <a:t>fruits</a:t>
            </a:r>
            <a:r>
              <a:rPr lang="en-GB" sz="1800" dirty="0"/>
              <a:t>.</a:t>
            </a:r>
            <a:endParaRPr lang="en-GB" sz="1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and Websites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Exploring prior knowledge about plant life cycles.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u="sng">
                <a:hlinkClick r:id="rId3"/>
              </a:rPr>
              <a:t>https://explorify.wellcome.ac.uk/en/activities/whats-going-on/shooting-sprouts/classroom?view-type=public</a:t>
            </a:r>
            <a:endParaRPr lang="en-GB" sz="1600"/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Discussing sexual reproduction.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u="sng" dirty="0">
                <a:hlinkClick r:id="rId4"/>
              </a:rPr>
              <a:t>https://www.bbc.co.uk/bitesize/topics/zgssgk7/articles/zyv3jty</a:t>
            </a:r>
            <a:endParaRPr lang="en-GB" sz="1400" dirty="0"/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Looking at asexual reproduction.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Investigating seeds in some foods we eat.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 u="sng" dirty="0">
                <a:hlinkClick r:id="rId5"/>
              </a:rPr>
              <a:t>https://www.bbc.co.uk/bitesize/clips/zvypyrd</a:t>
            </a:r>
            <a:endParaRPr lang="en-GB" sz="1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>
                <a:solidFill>
                  <a:schemeClr val="tx1"/>
                </a:solidFill>
              </a:rPr>
              <a:t>Optional activities: Investigating seed patterns or growing plants from cuttings.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235939"/>
            <a:ext cx="5181600" cy="1941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I can…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explain the difference between sexual and asexual reproduction and give examples of how plants reproduce in both ways.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a variety of fruits we eat and compare their seeds. 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885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Introduction to asexual and sexual reproduction in plants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5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507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Sexual plant reproduction </a:t>
            </a:r>
            <a:r>
              <a:rPr lang="en-GB" sz="2000" dirty="0"/>
              <a:t>occurs through </a:t>
            </a:r>
            <a:r>
              <a:rPr lang="en-GB" sz="2000" b="1" dirty="0"/>
              <a:t>pollination</a:t>
            </a:r>
            <a:r>
              <a:rPr lang="en-GB" sz="2000" dirty="0"/>
              <a:t>, usually involving wind or insects.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There are male and female parts of a flower. The </a:t>
            </a:r>
            <a:r>
              <a:rPr lang="en-GB" sz="2000" b="1" dirty="0"/>
              <a:t>pollen</a:t>
            </a:r>
            <a:r>
              <a:rPr lang="en-GB" sz="2000" dirty="0"/>
              <a:t> is transferred from the male</a:t>
            </a:r>
            <a:r>
              <a:rPr lang="en-GB" sz="2000" b="1" dirty="0"/>
              <a:t> stamen </a:t>
            </a:r>
            <a:r>
              <a:rPr lang="en-GB" sz="2000" dirty="0"/>
              <a:t>to the female</a:t>
            </a:r>
            <a:r>
              <a:rPr lang="en-GB" sz="2000" b="1" dirty="0"/>
              <a:t> stigma </a:t>
            </a:r>
            <a:r>
              <a:rPr lang="en-GB" sz="2000" dirty="0"/>
              <a:t>during pollination.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and websites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Exploring prior knowledge and finding out about wind pollination.</a:t>
            </a:r>
          </a:p>
          <a:p>
            <a:pPr marL="0" indent="0">
              <a:buNone/>
            </a:pPr>
            <a:r>
              <a:rPr lang="en-GB" sz="2000" u="sng" dirty="0">
                <a:hlinkClick r:id="rId3"/>
              </a:rPr>
              <a:t>https://www.bbc.co.uk/programmes/p00lx94l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u="sng" dirty="0">
                <a:hlinkClick r:id="rId4"/>
              </a:rPr>
              <a:t>https://www.bbc.co.uk/programmes/p006997b</a:t>
            </a:r>
            <a:endParaRPr lang="en-GB" sz="2000" dirty="0"/>
          </a:p>
          <a:p>
            <a:r>
              <a:rPr lang="en-GB" sz="2000" b="1" dirty="0">
                <a:solidFill>
                  <a:schemeClr val="tx1"/>
                </a:solidFill>
              </a:rPr>
              <a:t>Comparing wind and insect pollination.</a:t>
            </a:r>
          </a:p>
          <a:p>
            <a:pPr marL="0" indent="0">
              <a:buNone/>
            </a:pPr>
            <a:r>
              <a:rPr lang="en-GB" sz="2000" u="sng" dirty="0">
                <a:hlinkClick r:id="rId5"/>
              </a:rPr>
              <a:t>https://www.bbc.co.uk/bitesize/clips/zmrb4wx</a:t>
            </a:r>
            <a:endParaRPr lang="en-GB" sz="2000" dirty="0"/>
          </a:p>
          <a:p>
            <a:pPr marL="0" indent="0">
              <a:buNone/>
            </a:pPr>
            <a:r>
              <a:rPr lang="en-GB" sz="2000" u="sng" dirty="0">
                <a:hlinkClick r:id="rId6"/>
              </a:rPr>
              <a:t>https://www.bbc.co.uk/bitesize/clips/zfx76sg</a:t>
            </a:r>
            <a:endParaRPr lang="en-GB" sz="2000" dirty="0"/>
          </a:p>
          <a:p>
            <a:r>
              <a:rPr lang="en-GB" sz="2000" b="1" dirty="0">
                <a:solidFill>
                  <a:schemeClr val="tx1"/>
                </a:solidFill>
              </a:rPr>
              <a:t>Investigating insect pollinated flowers (two options for practical activities).</a:t>
            </a:r>
          </a:p>
          <a:p>
            <a:pPr marL="0" indent="0">
              <a:buNone/>
            </a:pPr>
            <a:r>
              <a:rPr lang="en-GB" sz="2000" i="1" dirty="0"/>
              <a:t>Further optional activity to find out about some unusual flower pollinators.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235939"/>
            <a:ext cx="5181600" cy="1941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I can…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explain how flowering plants are pollinated in different ways.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the different parts of a flower which are involved in pollination.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885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Pollination in flowering plants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5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507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Seeds</a:t>
            </a:r>
            <a:r>
              <a:rPr lang="en-GB" sz="2000" dirty="0"/>
              <a:t> are formed as part of </a:t>
            </a:r>
            <a:r>
              <a:rPr lang="en-GB" sz="2000" b="1" dirty="0"/>
              <a:t>sexual plant reproduction</a:t>
            </a:r>
            <a:r>
              <a:rPr lang="en-GB" sz="20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Seeds need to be scattered so they can germinate away from the parent plant. This is called </a:t>
            </a:r>
            <a:r>
              <a:rPr lang="en-GB" sz="2000" b="1" dirty="0"/>
              <a:t>seed dispersal</a:t>
            </a:r>
            <a:r>
              <a:rPr lang="en-GB" sz="2000" dirty="0"/>
              <a:t>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and websites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Reviewing prior knowledge and discussing seed dispersal as part of a plant’s life cycle. 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u="sng" dirty="0">
                <a:hlinkClick r:id="rId3"/>
              </a:rPr>
              <a:t>https://www.bbc.co.uk/programmes/p00lxwk5</a:t>
            </a:r>
            <a:endParaRPr lang="en-GB" sz="1600" u="sng" dirty="0"/>
          </a:p>
          <a:p>
            <a:pPr marL="0" indent="0">
              <a:buNone/>
            </a:pPr>
            <a:r>
              <a:rPr lang="en-GB" sz="1600" u="sng" dirty="0">
                <a:hlinkClick r:id="rId4"/>
              </a:rPr>
              <a:t>https://www.bbc.co.uk/bitesize/clips/zs9c87h</a:t>
            </a:r>
            <a:endParaRPr lang="en-GB" sz="1600" dirty="0"/>
          </a:p>
          <a:p>
            <a:r>
              <a:rPr lang="en-GB" sz="2000" b="1" dirty="0"/>
              <a:t>Comparing different ways plants disperse their seeds.</a:t>
            </a:r>
          </a:p>
          <a:p>
            <a:pPr marL="0" indent="0">
              <a:buNone/>
            </a:pPr>
            <a:r>
              <a:rPr lang="en-GB" sz="1600" u="sng" dirty="0">
                <a:hlinkClick r:id="rId5"/>
              </a:rPr>
              <a:t>https://www.bbc.co.uk/programmes/p00lxv9z</a:t>
            </a:r>
            <a:endParaRPr lang="en-GB" sz="1600" u="sng" dirty="0"/>
          </a:p>
          <a:p>
            <a:pPr marL="0" indent="0">
              <a:buNone/>
            </a:pPr>
            <a:r>
              <a:rPr lang="en-GB" sz="1600" u="sng" dirty="0">
                <a:hlinkClick r:id="rId6"/>
              </a:rPr>
              <a:t>https://www.bbc.co.uk/programmes/p00lxw4t</a:t>
            </a:r>
            <a:endParaRPr lang="en-GB" sz="1600" dirty="0"/>
          </a:p>
          <a:p>
            <a:r>
              <a:rPr lang="en-GB" sz="2000" b="1" dirty="0"/>
              <a:t>Investigating a seed helicopter design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i="1" dirty="0"/>
              <a:t>Additional optional activity on some more unusual ways seeds are dispersed by animals.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235939"/>
            <a:ext cx="5181600" cy="1941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I can…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explain how the seeds of plants are dispersed in different ways.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investigate a model for seed dispersal.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8857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Seed dispersal in plants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1"/>
            <a:ext cx="5181600" cy="25996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As part of their </a:t>
            </a:r>
            <a:r>
              <a:rPr lang="en-GB" sz="1600" b="1" dirty="0"/>
              <a:t>life cycle</a:t>
            </a:r>
            <a:r>
              <a:rPr lang="en-GB" sz="1600" dirty="0"/>
              <a:t>, plants and animals reproduce.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Most animals </a:t>
            </a:r>
            <a:r>
              <a:rPr lang="en-GB" sz="1600" b="1" dirty="0"/>
              <a:t>reproduce</a:t>
            </a:r>
            <a:r>
              <a:rPr lang="en-GB" sz="1600" dirty="0"/>
              <a:t> sexually. This involves two parents where the </a:t>
            </a:r>
            <a:r>
              <a:rPr lang="en-GB" sz="1600" b="1" dirty="0"/>
              <a:t>sperm</a:t>
            </a:r>
            <a:r>
              <a:rPr lang="en-GB" sz="1600" dirty="0"/>
              <a:t> from the male </a:t>
            </a:r>
            <a:r>
              <a:rPr lang="en-GB" sz="1600" b="1" dirty="0"/>
              <a:t>fertilises</a:t>
            </a:r>
            <a:r>
              <a:rPr lang="en-GB" sz="1600" dirty="0"/>
              <a:t> the female </a:t>
            </a:r>
            <a:r>
              <a:rPr lang="en-GB" sz="1600" b="1" dirty="0"/>
              <a:t>egg</a:t>
            </a:r>
            <a:r>
              <a:rPr lang="en-GB" sz="1600" dirty="0"/>
              <a:t>.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Some young undergo a further change before becoming adults (e.g. caterpillars to butterflies). This is called a </a:t>
            </a:r>
            <a:r>
              <a:rPr lang="en-GB" sz="1600" b="1" dirty="0"/>
              <a:t>metamorphosis</a:t>
            </a:r>
            <a:r>
              <a:rPr lang="en-GB" sz="1600" dirty="0"/>
              <a:t>.</a:t>
            </a:r>
          </a:p>
          <a:p>
            <a:endParaRPr lang="en-GB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and websites</a:t>
            </a:r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Reviewing prior knowledge about animal reproduction.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hlinkClick r:id="rId3"/>
              </a:rPr>
              <a:t>https://www.bbc.co.uk/bitesize/clips/zp62tfr</a:t>
            </a:r>
            <a:endParaRPr lang="en-GB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hlinkClick r:id="rId4"/>
              </a:rPr>
              <a:t>https://www.bbc.co.uk/bitesize/clips/zdfpyrd</a:t>
            </a:r>
            <a:endParaRPr lang="en-GB" sz="16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hlinkClick r:id="rId5"/>
              </a:rPr>
              <a:t>https://www.bbc.co.uk/bitesize/topics/zgssgk7/articles/z9xb39q</a:t>
            </a:r>
            <a:endParaRPr lang="en-GB" sz="1600" dirty="0"/>
          </a:p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Comparing the life cycle of an amphibian, an insect and a bird. Making a fact file.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600" dirty="0">
                <a:hlinkClick r:id="rId6"/>
              </a:rPr>
              <a:t>https://www.bbc.co.uk/teach/class-clips-video/science-ks2--ks3-the-life-cycles-of-different-organisms/zvh8qp3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frog: </a:t>
            </a:r>
            <a:r>
              <a:rPr lang="en-GB" sz="1600" dirty="0">
                <a:hlinkClick r:id="rId7"/>
              </a:rPr>
              <a:t>https://www.dkfindout.com/uk/animals-and-nature/amphibians/life-cycle-frog/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butterfly: </a:t>
            </a:r>
            <a:r>
              <a:rPr lang="en-GB" sz="1600" dirty="0">
                <a:hlinkClick r:id="rId8"/>
              </a:rPr>
              <a:t>https://www.dkfindout.com/uk/animals-and-nature/insects/butterfly-life-cycle/</a:t>
            </a:r>
            <a:r>
              <a:rPr lang="en-GB" sz="16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i="1" dirty="0"/>
              <a:t>Additional optional activity to compare a wider range of animal life cycles.</a:t>
            </a: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000" b="1" dirty="0">
                <a:solidFill>
                  <a:srgbClr val="0070C0"/>
                </a:solidFill>
              </a:rPr>
              <a:t> 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200" y="4460794"/>
            <a:ext cx="5181600" cy="1716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dirty="0"/>
              <a:t>I can… </a:t>
            </a:r>
            <a:endParaRPr lang="en-GB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secondary sources to find out about the life cycles of animals.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describe some differences between the life cycles of different animals.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Livings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Comparing the life cycles of a range of animals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867A287-37D9-41BB-91E8-549DB82AAA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9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3136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Key Learning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Most animals </a:t>
            </a:r>
            <a:r>
              <a:rPr lang="en-GB" sz="1800" b="1" dirty="0"/>
              <a:t>reproduce</a:t>
            </a:r>
            <a:r>
              <a:rPr lang="en-GB" sz="1800" dirty="0"/>
              <a:t> sexually. This involves two parents where the </a:t>
            </a:r>
            <a:r>
              <a:rPr lang="en-GB" sz="1800" b="1" dirty="0"/>
              <a:t>sperm</a:t>
            </a:r>
            <a:r>
              <a:rPr lang="en-GB" sz="1800" dirty="0"/>
              <a:t> from the male </a:t>
            </a:r>
            <a:r>
              <a:rPr lang="en-GB" sz="1800" b="1" dirty="0"/>
              <a:t>fertilises</a:t>
            </a:r>
            <a:r>
              <a:rPr lang="en-GB" sz="1800" dirty="0"/>
              <a:t> the female </a:t>
            </a:r>
            <a:r>
              <a:rPr lang="en-GB" sz="1800" b="1" dirty="0"/>
              <a:t>egg</a:t>
            </a:r>
            <a:r>
              <a:rPr lang="en-GB" sz="1800" dirty="0"/>
              <a:t>. They produce offspring which grow into adults. 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Humans and most other </a:t>
            </a:r>
            <a:r>
              <a:rPr lang="en-GB" sz="1800" b="1" dirty="0"/>
              <a:t>mammals</a:t>
            </a:r>
            <a:r>
              <a:rPr lang="en-GB" sz="1800" dirty="0"/>
              <a:t> give birth to live young.</a:t>
            </a:r>
          </a:p>
          <a:p>
            <a:pPr marL="285750" indent="-285750">
              <a:lnSpc>
                <a:spcPct val="100000"/>
              </a:lnSpc>
            </a:pPr>
            <a:r>
              <a:rPr lang="en-GB" sz="1800" dirty="0"/>
              <a:t>The time between egg fertilisation and giving birth is called the </a:t>
            </a:r>
            <a:r>
              <a:rPr lang="en-GB" sz="1800" b="1" dirty="0"/>
              <a:t>gestation period</a:t>
            </a:r>
            <a:r>
              <a:rPr lang="en-GB" sz="18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b="1" dirty="0">
                <a:solidFill>
                  <a:srgbClr val="0070C0"/>
                </a:solidFill>
              </a:rPr>
              <a:t>Activities and websites</a:t>
            </a:r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Reviewing prior knowledge about the life cycle of mammals.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u="sng" dirty="0">
                <a:hlinkClick r:id="rId3"/>
              </a:rPr>
              <a:t>https://www.bbc.co.uk/bitesize/clips/zpmqxnb</a:t>
            </a:r>
            <a:endParaRPr lang="en-GB" sz="1600" dirty="0"/>
          </a:p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chemeClr val="tx1"/>
                </a:solidFill>
              </a:rPr>
              <a:t>Introducing the term ‘gestation period’.</a:t>
            </a:r>
          </a:p>
          <a:p>
            <a:pPr marL="0" indent="0">
              <a:buNone/>
            </a:pPr>
            <a:r>
              <a:rPr lang="en-GB" sz="1600" u="sng" dirty="0">
                <a:hlinkClick r:id="rId4"/>
              </a:rPr>
              <a:t>https://www.dkfindout.com/uk/animals-and-nature/mammals/mammals-and-their-young/</a:t>
            </a:r>
            <a:endParaRPr lang="en-GB" sz="1600" dirty="0"/>
          </a:p>
          <a:p>
            <a:r>
              <a:rPr lang="en-GB" sz="2000" b="1" dirty="0">
                <a:solidFill>
                  <a:schemeClr val="tx1"/>
                </a:solidFill>
              </a:rPr>
              <a:t>Comparing the gestation period of different mammals and looking for patterns. Plotting a bar chart.</a:t>
            </a:r>
          </a:p>
          <a:p>
            <a:pPr marL="0" indent="0">
              <a:buNone/>
            </a:pPr>
            <a:r>
              <a:rPr lang="en-GB" sz="2000" i="1" dirty="0"/>
              <a:t>Additional optional activity to find out about some mammals with more unusual life cycles (marsupials and monotremes).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49487" y="4997587"/>
            <a:ext cx="5181600" cy="1179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 </a:t>
            </a:r>
            <a:endParaRPr lang="en-GB" sz="1800" dirty="0">
              <a:solidFill>
                <a:srgbClr val="FF0000"/>
              </a:solidFill>
            </a:endParaRPr>
          </a:p>
          <a:p>
            <a:pPr marL="285750" indent="-285750"/>
            <a:r>
              <a:rPr lang="en-GB" sz="1800" dirty="0">
                <a:solidFill>
                  <a:schemeClr val="tx1"/>
                </a:solidFill>
              </a:rPr>
              <a:t>compare the gestation period for different mammals and look for patterns.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Livings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Comparing the gestation period of different mammals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8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4947F034-C6C3-4FC7-9D80-D109CC571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55164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Props1.xml><?xml version="1.0" encoding="utf-8"?>
<ds:datastoreItem xmlns:ds="http://schemas.openxmlformats.org/officeDocument/2006/customXml" ds:itemID="{B5827AC2-E006-4AB3-B365-521BFF2E2A24}"/>
</file>

<file path=customXml/itemProps2.xml><?xml version="1.0" encoding="utf-8"?>
<ds:datastoreItem xmlns:ds="http://schemas.openxmlformats.org/officeDocument/2006/customXml" ds:itemID="{E0AD8199-5E08-42E8-9B65-0C38DD0AE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6C43C6-5170-4388-A4D6-8289FCC553AD}">
  <ds:schemaRefs>
    <ds:schemaRef ds:uri="http://purl.org/dc/elements/1.1/"/>
    <ds:schemaRef ds:uri="0ff8adc4-58f0-4cfe-ad48-79a46b32a9f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89114d93-40b0-4de1-aa32-14ecbdb0e84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8633</TotalTime>
  <Words>1337</Words>
  <Application>Microsoft Office PowerPoint</Application>
  <PresentationFormat>Widescreen</PresentationFormat>
  <Paragraphs>158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6: Living things and their habitats</dc:title>
  <dc:creator>Lucy Wood</dc:creator>
  <cp:lastModifiedBy>Lucy Wood</cp:lastModifiedBy>
  <cp:revision>2</cp:revision>
  <dcterms:created xsi:type="dcterms:W3CDTF">2020-03-25T15:49:22Z</dcterms:created>
  <dcterms:modified xsi:type="dcterms:W3CDTF">2020-04-30T12:49:27Z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